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59" r:id="rId4"/>
    <p:sldId id="298" r:id="rId5"/>
    <p:sldId id="302" r:id="rId6"/>
    <p:sldId id="306" r:id="rId7"/>
    <p:sldId id="310" r:id="rId8"/>
    <p:sldId id="304" r:id="rId9"/>
    <p:sldId id="297" r:id="rId10"/>
    <p:sldId id="296"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144" userDrawn="1">
          <p15:clr>
            <a:srgbClr val="A4A3A4"/>
          </p15:clr>
        </p15:guide>
        <p15:guide id="3" pos="7536" userDrawn="1">
          <p15:clr>
            <a:srgbClr val="A4A3A4"/>
          </p15:clr>
        </p15:guide>
        <p15:guide id="4" orient="horz" pos="41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CDE9"/>
    <a:srgbClr val="4371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1628" autoAdjust="0"/>
  </p:normalViewPr>
  <p:slideViewPr>
    <p:cSldViewPr snapToGrid="0">
      <p:cViewPr varScale="1">
        <p:scale>
          <a:sx n="90" d="100"/>
          <a:sy n="90" d="100"/>
        </p:scale>
        <p:origin x="1302" y="90"/>
      </p:cViewPr>
      <p:guideLst>
        <p:guide orient="horz" pos="144"/>
        <p:guide pos="144"/>
        <p:guide pos="7536"/>
        <p:guide orient="horz" pos="4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ECD3FD0-3D07-47C0-A79B-F19B101F91AA}" type="datetimeFigureOut">
              <a:rPr lang="en-US" smtClean="0"/>
              <a:t>4/28/2021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8734CC0-3E54-4D94-ACD3-6328906992F8}" type="slidenum">
              <a:rPr lang="en-US" smtClean="0"/>
              <a:t>‹#›</a:t>
            </a:fld>
            <a:endParaRPr lang="en-US"/>
          </a:p>
        </p:txBody>
      </p:sp>
    </p:spTree>
    <p:extLst>
      <p:ext uri="{BB962C8B-B14F-4D97-AF65-F5344CB8AC3E}">
        <p14:creationId xmlns:p14="http://schemas.microsoft.com/office/powerpoint/2010/main" val="1618593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smtClean="0">
                <a:solidFill>
                  <a:schemeClr val="tx1"/>
                </a:solidFill>
                <a:effectLst/>
                <a:latin typeface="+mn-lt"/>
                <a:ea typeface="+mn-ea"/>
                <a:cs typeface="+mn-cs"/>
              </a:rPr>
              <a:t>Purpose of today’s meeting is to discuss Draft 1, talk</a:t>
            </a:r>
            <a:r>
              <a:rPr lang="en-US" sz="1800" kern="1200" baseline="0" dirty="0" smtClean="0">
                <a:solidFill>
                  <a:schemeClr val="tx1"/>
                </a:solidFill>
                <a:effectLst/>
                <a:latin typeface="+mn-lt"/>
                <a:ea typeface="+mn-ea"/>
                <a:cs typeface="+mn-cs"/>
              </a:rPr>
              <a:t> about Peer Group updates, and to plan for next steps in the planning phase</a:t>
            </a:r>
            <a:endParaRPr lang="en-US" sz="18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800" kern="1200" dirty="0" smtClean="0">
                <a:solidFill>
                  <a:schemeClr val="tx1"/>
                </a:solidFill>
                <a:effectLst/>
                <a:latin typeface="+mn-lt"/>
                <a:ea typeface="+mn-ea"/>
                <a:cs typeface="+mn-cs"/>
              </a:rPr>
              <a:t>Chat – rename yourself (First, Last Name – Affiliation); type in your name, affiliation, and any other participants joining you in the meeting</a:t>
            </a:r>
          </a:p>
          <a:p>
            <a:pPr marL="171450" lvl="0" indent="-171450">
              <a:buFont typeface="Arial" panose="020B0604020202020204" pitchFamily="34" charset="0"/>
              <a:buChar char="•"/>
            </a:pPr>
            <a:r>
              <a:rPr lang="en-US" sz="1800" kern="1200" dirty="0" smtClean="0">
                <a:solidFill>
                  <a:schemeClr val="tx1"/>
                </a:solidFill>
                <a:effectLst/>
                <a:latin typeface="+mn-lt"/>
                <a:ea typeface="+mn-ea"/>
                <a:cs typeface="+mn-cs"/>
              </a:rPr>
              <a:t>Let me know if you do not have audio</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800" kern="1200" dirty="0" smtClean="0">
                <a:solidFill>
                  <a:schemeClr val="tx1"/>
                </a:solidFill>
                <a:effectLst/>
                <a:latin typeface="+mn-lt"/>
                <a:ea typeface="+mn-ea"/>
                <a:cs typeface="+mn-cs"/>
              </a:rPr>
              <a:t>Poll function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734CC0-3E54-4D94-ACD3-6328906992F8}" type="slidenum">
              <a:rPr lang="en-US" smtClean="0"/>
              <a:t>1</a:t>
            </a:fld>
            <a:endParaRPr lang="en-US"/>
          </a:p>
        </p:txBody>
      </p:sp>
    </p:spTree>
    <p:extLst>
      <p:ext uri="{BB962C8B-B14F-4D97-AF65-F5344CB8AC3E}">
        <p14:creationId xmlns:p14="http://schemas.microsoft.com/office/powerpoint/2010/main" val="1173646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34CC0-3E54-4D94-ACD3-6328906992F8}" type="slidenum">
              <a:rPr lang="en-US" smtClean="0"/>
              <a:t>10</a:t>
            </a:fld>
            <a:endParaRPr lang="en-US"/>
          </a:p>
        </p:txBody>
      </p:sp>
    </p:spTree>
    <p:extLst>
      <p:ext uri="{BB962C8B-B14F-4D97-AF65-F5344CB8AC3E}">
        <p14:creationId xmlns:p14="http://schemas.microsoft.com/office/powerpoint/2010/main" val="265664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34CC0-3E54-4D94-ACD3-6328906992F8}" type="slidenum">
              <a:rPr lang="en-US" smtClean="0"/>
              <a:t>2</a:t>
            </a:fld>
            <a:endParaRPr lang="en-US"/>
          </a:p>
        </p:txBody>
      </p:sp>
    </p:spTree>
    <p:extLst>
      <p:ext uri="{BB962C8B-B14F-4D97-AF65-F5344CB8AC3E}">
        <p14:creationId xmlns:p14="http://schemas.microsoft.com/office/powerpoint/2010/main" val="301610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34CC0-3E54-4D94-ACD3-6328906992F8}" type="slidenum">
              <a:rPr lang="en-US" smtClean="0"/>
              <a:t>3</a:t>
            </a:fld>
            <a:endParaRPr lang="en-US"/>
          </a:p>
        </p:txBody>
      </p:sp>
    </p:spTree>
    <p:extLst>
      <p:ext uri="{BB962C8B-B14F-4D97-AF65-F5344CB8AC3E}">
        <p14:creationId xmlns:p14="http://schemas.microsoft.com/office/powerpoint/2010/main" val="168013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8734CC0-3E54-4D94-ACD3-6328906992F8}" type="slidenum">
              <a:rPr lang="en-US" smtClean="0"/>
              <a:t>4</a:t>
            </a:fld>
            <a:endParaRPr lang="en-US"/>
          </a:p>
        </p:txBody>
      </p:sp>
    </p:spTree>
    <p:extLst>
      <p:ext uri="{BB962C8B-B14F-4D97-AF65-F5344CB8AC3E}">
        <p14:creationId xmlns:p14="http://schemas.microsoft.com/office/powerpoint/2010/main" val="856447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Turf field</a:t>
            </a:r>
            <a:r>
              <a:rPr lang="en-US" baseline="0" dirty="0" smtClean="0"/>
              <a:t> nutrient management, </a:t>
            </a:r>
            <a:r>
              <a:rPr lang="en-US" baseline="0" dirty="0" err="1" smtClean="0"/>
              <a:t>pg</a:t>
            </a:r>
            <a:r>
              <a:rPr lang="en-US" baseline="0" dirty="0" smtClean="0"/>
              <a:t> 3</a:t>
            </a:r>
          </a:p>
          <a:p>
            <a:r>
              <a:rPr lang="en-US" baseline="0" dirty="0" smtClean="0"/>
              <a:t>Public/private farm BMP sponsorship program, </a:t>
            </a:r>
            <a:r>
              <a:rPr lang="en-US" baseline="0" dirty="0" err="1" smtClean="0"/>
              <a:t>pg</a:t>
            </a:r>
            <a:r>
              <a:rPr lang="en-US" baseline="0" dirty="0" smtClean="0"/>
              <a:t> 4</a:t>
            </a:r>
          </a:p>
          <a:p>
            <a:r>
              <a:rPr lang="en-US" dirty="0" smtClean="0"/>
              <a:t>Expand inter-agency collaboration,</a:t>
            </a:r>
            <a:r>
              <a:rPr lang="en-US" baseline="0" dirty="0" smtClean="0"/>
              <a:t> </a:t>
            </a:r>
            <a:r>
              <a:rPr lang="en-US" baseline="0" dirty="0" err="1" smtClean="0"/>
              <a:t>pg</a:t>
            </a:r>
            <a:r>
              <a:rPr lang="en-US" baseline="0" dirty="0" smtClean="0"/>
              <a:t> 5</a:t>
            </a:r>
          </a:p>
          <a:p>
            <a:r>
              <a:rPr lang="en-US" baseline="0" dirty="0" smtClean="0"/>
              <a:t>Improving and expanding technical assistance, </a:t>
            </a:r>
            <a:r>
              <a:rPr lang="en-US" baseline="0" dirty="0" err="1" smtClean="0"/>
              <a:t>pg</a:t>
            </a:r>
            <a:r>
              <a:rPr lang="en-US" baseline="0" dirty="0" smtClean="0"/>
              <a:t> 6</a:t>
            </a:r>
          </a:p>
          <a:p>
            <a:r>
              <a:rPr lang="en-US" baseline="0" dirty="0" smtClean="0"/>
              <a:t>Expand dirt and gravel roads program, </a:t>
            </a:r>
            <a:r>
              <a:rPr lang="en-US" baseline="0" dirty="0" err="1" smtClean="0"/>
              <a:t>pg</a:t>
            </a:r>
            <a:r>
              <a:rPr lang="en-US" baseline="0" smtClean="0"/>
              <a:t> 9</a:t>
            </a:r>
          </a:p>
          <a:p>
            <a:endParaRPr lang="en-US"/>
          </a:p>
        </p:txBody>
      </p:sp>
      <p:sp>
        <p:nvSpPr>
          <p:cNvPr id="4" name="Slide Number Placeholder 3"/>
          <p:cNvSpPr>
            <a:spLocks noGrp="1"/>
          </p:cNvSpPr>
          <p:nvPr>
            <p:ph type="sldNum" sz="quarter" idx="10"/>
          </p:nvPr>
        </p:nvSpPr>
        <p:spPr/>
        <p:txBody>
          <a:bodyPr/>
          <a:lstStyle/>
          <a:p>
            <a:fld id="{58734CC0-3E54-4D94-ACD3-6328906992F8}" type="slidenum">
              <a:rPr lang="en-US" smtClean="0"/>
              <a:t>5</a:t>
            </a:fld>
            <a:endParaRPr lang="en-US"/>
          </a:p>
        </p:txBody>
      </p:sp>
    </p:spTree>
    <p:extLst>
      <p:ext uri="{BB962C8B-B14F-4D97-AF65-F5344CB8AC3E}">
        <p14:creationId xmlns:p14="http://schemas.microsoft.com/office/powerpoint/2010/main" val="410168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If</a:t>
            </a:r>
            <a:r>
              <a:rPr lang="en-US" baseline="0" dirty="0" smtClean="0"/>
              <a:t> you respond “something else” please write your response in the chat function if you do not have audio. </a:t>
            </a:r>
          </a:p>
          <a:p>
            <a:pPr marL="171450" indent="-171450">
              <a:buFont typeface="Arial" panose="020B0604020202020204" pitchFamily="34" charset="0"/>
              <a:buChar char="•"/>
            </a:pPr>
            <a:r>
              <a:rPr lang="en-US" baseline="0" dirty="0" smtClean="0"/>
              <a:t>An option that was brought up was to create a scoring system for projects where certain qualities a project may have are assigned a numeric value. Do you think this is a good idea for us to use?</a:t>
            </a:r>
          </a:p>
          <a:p>
            <a:pPr marL="171450" indent="-171450">
              <a:buFont typeface="Arial" panose="020B0604020202020204" pitchFamily="34" charset="0"/>
              <a:buChar char="•"/>
            </a:pPr>
            <a:r>
              <a:rPr lang="en-US" baseline="0" dirty="0" smtClean="0"/>
              <a:t>What other ideas or suggestions do you have?</a:t>
            </a:r>
          </a:p>
          <a:p>
            <a:pPr marL="171450" indent="-171450">
              <a:buFont typeface="Arial" panose="020B0604020202020204" pitchFamily="34" charset="0"/>
              <a:buChar char="•"/>
            </a:pPr>
            <a:r>
              <a:rPr lang="en-US" baseline="0" dirty="0" smtClean="0"/>
              <a:t>My hope for the Implementation Peer Group is to have an even representation of all of the other peer groups. Please also know that any decisions made regarding prioritization and implementation will not be done in a black box and will be discussed with the larger group of stakeholders because the last thing I want is for you to feel like there isn’t any transparency. And please let me know if you feel that way at any point.</a:t>
            </a:r>
            <a:endParaRPr lang="en-US" dirty="0"/>
          </a:p>
        </p:txBody>
      </p:sp>
      <p:sp>
        <p:nvSpPr>
          <p:cNvPr id="4" name="Slide Number Placeholder 3"/>
          <p:cNvSpPr>
            <a:spLocks noGrp="1"/>
          </p:cNvSpPr>
          <p:nvPr>
            <p:ph type="sldNum" sz="quarter" idx="10"/>
          </p:nvPr>
        </p:nvSpPr>
        <p:spPr/>
        <p:txBody>
          <a:bodyPr/>
          <a:lstStyle/>
          <a:p>
            <a:fld id="{58734CC0-3E54-4D94-ACD3-6328906992F8}" type="slidenum">
              <a:rPr lang="en-US" smtClean="0"/>
              <a:t>6</a:t>
            </a:fld>
            <a:endParaRPr lang="en-US"/>
          </a:p>
        </p:txBody>
      </p:sp>
    </p:spTree>
    <p:extLst>
      <p:ext uri="{BB962C8B-B14F-4D97-AF65-F5344CB8AC3E}">
        <p14:creationId xmlns:p14="http://schemas.microsoft.com/office/powerpoint/2010/main" val="192714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34CC0-3E54-4D94-ACD3-6328906992F8}" type="slidenum">
              <a:rPr lang="en-US" smtClean="0"/>
              <a:t>7</a:t>
            </a:fld>
            <a:endParaRPr lang="en-US"/>
          </a:p>
        </p:txBody>
      </p:sp>
    </p:spTree>
    <p:extLst>
      <p:ext uri="{BB962C8B-B14F-4D97-AF65-F5344CB8AC3E}">
        <p14:creationId xmlns:p14="http://schemas.microsoft.com/office/powerpoint/2010/main" val="171755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734CC0-3E54-4D94-ACD3-6328906992F8}" type="slidenum">
              <a:rPr lang="en-US" smtClean="0"/>
              <a:t>8</a:t>
            </a:fld>
            <a:endParaRPr lang="en-US"/>
          </a:p>
        </p:txBody>
      </p:sp>
    </p:spTree>
    <p:extLst>
      <p:ext uri="{BB962C8B-B14F-4D97-AF65-F5344CB8AC3E}">
        <p14:creationId xmlns:p14="http://schemas.microsoft.com/office/powerpoint/2010/main" val="3808720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734CC0-3E54-4D94-ACD3-6328906992F8}" type="slidenum">
              <a:rPr lang="en-US" smtClean="0"/>
              <a:t>9</a:t>
            </a:fld>
            <a:endParaRPr lang="en-US"/>
          </a:p>
        </p:txBody>
      </p:sp>
    </p:spTree>
    <p:extLst>
      <p:ext uri="{BB962C8B-B14F-4D97-AF65-F5344CB8AC3E}">
        <p14:creationId xmlns:p14="http://schemas.microsoft.com/office/powerpoint/2010/main" val="155997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6396F9-4A02-41F8-ACB2-F0EBD52C1E24}"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36201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396F9-4A02-41F8-ACB2-F0EBD52C1E24}"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272118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396F9-4A02-41F8-ACB2-F0EBD52C1E24}"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24915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6396F9-4A02-41F8-ACB2-F0EBD52C1E24}"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125877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6396F9-4A02-41F8-ACB2-F0EBD52C1E24}"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186818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6396F9-4A02-41F8-ACB2-F0EBD52C1E24}"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510520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6396F9-4A02-41F8-ACB2-F0EBD52C1E24}" type="datetimeFigureOut">
              <a:rPr lang="en-US" smtClean="0"/>
              <a:t>4/28/2021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2982870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6396F9-4A02-41F8-ACB2-F0EBD52C1E24}" type="datetimeFigureOut">
              <a:rPr lang="en-US" smtClean="0"/>
              <a:t>4/28/2021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1282371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396F9-4A02-41F8-ACB2-F0EBD52C1E24}" type="datetimeFigureOut">
              <a:rPr lang="en-US" smtClean="0"/>
              <a:t>4/28/2021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3473906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6396F9-4A02-41F8-ACB2-F0EBD52C1E24}"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3606707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6396F9-4A02-41F8-ACB2-F0EBD52C1E24}"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01A21-5174-4F66-8656-74E6DBA2CD54}" type="slidenum">
              <a:rPr lang="en-US" smtClean="0"/>
              <a:t>‹#›</a:t>
            </a:fld>
            <a:endParaRPr lang="en-US"/>
          </a:p>
        </p:txBody>
      </p:sp>
    </p:spTree>
    <p:extLst>
      <p:ext uri="{BB962C8B-B14F-4D97-AF65-F5344CB8AC3E}">
        <p14:creationId xmlns:p14="http://schemas.microsoft.com/office/powerpoint/2010/main" val="204908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396F9-4A02-41F8-ACB2-F0EBD52C1E24}" type="datetimeFigureOut">
              <a:rPr lang="en-US" smtClean="0"/>
              <a:t>4/28/2021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01A21-5174-4F66-8656-74E6DBA2CD54}" type="slidenum">
              <a:rPr lang="en-US" smtClean="0"/>
              <a:t>‹#›</a:t>
            </a:fld>
            <a:endParaRPr lang="en-US"/>
          </a:p>
        </p:txBody>
      </p:sp>
    </p:spTree>
    <p:extLst>
      <p:ext uri="{BB962C8B-B14F-4D97-AF65-F5344CB8AC3E}">
        <p14:creationId xmlns:p14="http://schemas.microsoft.com/office/powerpoint/2010/main" val="392763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eadrian@lyco.or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lyco.org/CWA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810794"/>
            <a:ext cx="11696700" cy="1285335"/>
          </a:xfrm>
        </p:spPr>
        <p:txBody>
          <a:bodyPr>
            <a:normAutofit fontScale="90000"/>
          </a:bodyPr>
          <a:lstStyle/>
          <a:p>
            <a:pPr algn="ctr"/>
            <a:r>
              <a:rPr lang="en-US" b="1" dirty="0" smtClean="0"/>
              <a:t>Welcome to Lycoming County’s Countywide Action Plan (CAP) Check-In Meeting</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695755"/>
            <a:ext cx="11734800" cy="3933645"/>
          </a:xfrm>
          <a:prstGeom prst="rect">
            <a:avLst/>
          </a:prstGeom>
          <a:solidFill>
            <a:schemeClr val="bg2">
              <a:lumMod val="25000"/>
            </a:schemeClr>
          </a:solidFill>
          <a:ln>
            <a:noFill/>
          </a:ln>
        </p:spPr>
      </p:pic>
      <p:sp>
        <p:nvSpPr>
          <p:cNvPr id="4" name="Rectangle 3"/>
          <p:cNvSpPr/>
          <p:nvPr/>
        </p:nvSpPr>
        <p:spPr>
          <a:xfrm>
            <a:off x="228600" y="2605177"/>
            <a:ext cx="11734800" cy="90578"/>
          </a:xfrm>
          <a:prstGeom prst="rect">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2582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credits</a:t>
            </a:r>
            <a:endParaRPr lang="en-US" dirty="0"/>
          </a:p>
        </p:txBody>
      </p:sp>
      <p:sp>
        <p:nvSpPr>
          <p:cNvPr id="3" name="TextBox 2"/>
          <p:cNvSpPr txBox="1"/>
          <p:nvPr/>
        </p:nvSpPr>
        <p:spPr>
          <a:xfrm>
            <a:off x="838200" y="1290578"/>
            <a:ext cx="9182493" cy="523220"/>
          </a:xfrm>
          <a:prstGeom prst="rect">
            <a:avLst/>
          </a:prstGeom>
          <a:noFill/>
        </p:spPr>
        <p:txBody>
          <a:bodyPr wrap="square" rtlCol="0">
            <a:spAutoFit/>
          </a:bodyPr>
          <a:lstStyle/>
          <a:p>
            <a:r>
              <a:rPr lang="en-US" sz="1400" dirty="0" smtClean="0"/>
              <a:t>Northcentral PA Conservancy</a:t>
            </a:r>
          </a:p>
          <a:p>
            <a:r>
              <a:rPr lang="en-US" sz="1400" dirty="0" smtClean="0"/>
              <a:t>Trees </a:t>
            </a:r>
            <a:r>
              <a:rPr lang="en-US" sz="1400" dirty="0" smtClean="0"/>
              <a:t>Charlotte – Charlotte NC tree </a:t>
            </a:r>
            <a:r>
              <a:rPr lang="en-US" sz="1400" dirty="0" smtClean="0"/>
              <a:t>canopy</a:t>
            </a:r>
            <a:endParaRPr lang="en-US" sz="1400" dirty="0" smtClean="0"/>
          </a:p>
        </p:txBody>
      </p:sp>
    </p:spTree>
    <p:extLst>
      <p:ext uri="{BB962C8B-B14F-4D97-AF65-F5344CB8AC3E}">
        <p14:creationId xmlns:p14="http://schemas.microsoft.com/office/powerpoint/2010/main" val="3905161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261" y="1237268"/>
            <a:ext cx="4135617" cy="1268469"/>
          </a:xfrm>
        </p:spPr>
        <p:txBody>
          <a:bodyPr>
            <a:normAutofit/>
          </a:bodyPr>
          <a:lstStyle/>
          <a:p>
            <a:r>
              <a:rPr lang="en-US" b="1" dirty="0" smtClean="0"/>
              <a:t>Meeting goals:</a:t>
            </a:r>
            <a:endParaRPr lang="en-US"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8878" y="237310"/>
            <a:ext cx="7504522" cy="6392089"/>
          </a:xfrm>
          <a:prstGeom prst="rect">
            <a:avLst/>
          </a:prstGeom>
        </p:spPr>
      </p:pic>
      <p:sp>
        <p:nvSpPr>
          <p:cNvPr id="5" name="Rectangle 4"/>
          <p:cNvSpPr/>
          <p:nvPr/>
        </p:nvSpPr>
        <p:spPr>
          <a:xfrm>
            <a:off x="4383463" y="237310"/>
            <a:ext cx="75413" cy="6400800"/>
          </a:xfrm>
          <a:prstGeom prst="rect">
            <a:avLst/>
          </a:prstGeom>
          <a:solidFill>
            <a:schemeClr val="bg2">
              <a:lumMod val="2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323261" y="2428520"/>
            <a:ext cx="3724275" cy="213904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smtClean="0"/>
              <a:t>Discuss Draft 1</a:t>
            </a:r>
          </a:p>
          <a:p>
            <a:pPr marL="742950" lvl="1" indent="-285750">
              <a:spcAft>
                <a:spcPts val="600"/>
              </a:spcAft>
              <a:buFont typeface="Arial" panose="020B0604020202020204" pitchFamily="34" charset="0"/>
              <a:buChar char="•"/>
            </a:pPr>
            <a:r>
              <a:rPr lang="en-US" dirty="0" smtClean="0"/>
              <a:t>Quantifying Projects</a:t>
            </a:r>
          </a:p>
          <a:p>
            <a:pPr marL="742950" lvl="1" indent="-285750">
              <a:spcAft>
                <a:spcPts val="600"/>
              </a:spcAft>
              <a:buFont typeface="Arial" panose="020B0604020202020204" pitchFamily="34" charset="0"/>
              <a:buChar char="•"/>
            </a:pPr>
            <a:r>
              <a:rPr lang="en-US" dirty="0" smtClean="0"/>
              <a:t>Leveraging Resources</a:t>
            </a:r>
          </a:p>
          <a:p>
            <a:pPr marL="742950" lvl="1" indent="-285750">
              <a:spcAft>
                <a:spcPts val="600"/>
              </a:spcAft>
              <a:buFont typeface="Arial" panose="020B0604020202020204" pitchFamily="34" charset="0"/>
              <a:buChar char="•"/>
            </a:pPr>
            <a:r>
              <a:rPr lang="en-US" dirty="0" smtClean="0"/>
              <a:t>Solidifying Partnerships</a:t>
            </a:r>
          </a:p>
          <a:p>
            <a:pPr marL="285750" indent="-285750">
              <a:spcAft>
                <a:spcPts val="600"/>
              </a:spcAft>
              <a:buFont typeface="Arial" panose="020B0604020202020204" pitchFamily="34" charset="0"/>
              <a:buChar char="•"/>
            </a:pPr>
            <a:r>
              <a:rPr lang="en-US" dirty="0" smtClean="0"/>
              <a:t>Cover Peer Group Updates</a:t>
            </a:r>
          </a:p>
          <a:p>
            <a:pPr marL="285750" indent="-285750">
              <a:spcAft>
                <a:spcPts val="600"/>
              </a:spcAft>
              <a:buFont typeface="Arial" panose="020B0604020202020204" pitchFamily="34" charset="0"/>
              <a:buChar char="•"/>
            </a:pPr>
            <a:r>
              <a:rPr lang="en-US" dirty="0" smtClean="0"/>
              <a:t>Plan Next Steps</a:t>
            </a:r>
            <a:endParaRPr lang="en-US" dirty="0"/>
          </a:p>
        </p:txBody>
      </p:sp>
    </p:spTree>
    <p:extLst>
      <p:ext uri="{BB962C8B-B14F-4D97-AF65-F5344CB8AC3E}">
        <p14:creationId xmlns:p14="http://schemas.microsoft.com/office/powerpoint/2010/main" val="1983619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110846" y="659876"/>
            <a:ext cx="5835192" cy="5524107"/>
          </a:xfrm>
          <a:prstGeom prst="ellipse">
            <a:avLst/>
          </a:prstGeom>
          <a:blipFill dpi="0" rotWithShape="1">
            <a:blip r:embed="rId3">
              <a:alphaModFix amt="54000"/>
              <a:extLst>
                <a:ext uri="{28A0092B-C50C-407E-A947-70E740481C1C}">
                  <a14:useLocalDpi xmlns:a14="http://schemas.microsoft.com/office/drawing/2010/main" val="0"/>
                </a:ext>
              </a:extLst>
            </a:blip>
            <a:srcRect/>
            <a:stretch>
              <a:fillRect/>
            </a:stretch>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4121924" y="1570777"/>
            <a:ext cx="4108011" cy="12509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Meeting agenda:</a:t>
            </a:r>
            <a:endParaRPr lang="en-US" b="1" dirty="0"/>
          </a:p>
        </p:txBody>
      </p:sp>
      <p:sp>
        <p:nvSpPr>
          <p:cNvPr id="4" name="TextBox 3"/>
          <p:cNvSpPr txBox="1"/>
          <p:nvPr/>
        </p:nvSpPr>
        <p:spPr>
          <a:xfrm>
            <a:off x="5063756" y="2821764"/>
            <a:ext cx="3403588"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Updates</a:t>
            </a:r>
          </a:p>
          <a:p>
            <a:pPr marL="285750" indent="-285750">
              <a:buFont typeface="Arial" panose="020B0604020202020204" pitchFamily="34" charset="0"/>
              <a:buChar char="•"/>
            </a:pPr>
            <a:r>
              <a:rPr lang="en-US" sz="2000" dirty="0" smtClean="0"/>
              <a:t>Draft 1 Planning</a:t>
            </a:r>
          </a:p>
          <a:p>
            <a:pPr marL="285750" indent="-285750">
              <a:buFont typeface="Arial" panose="020B0604020202020204" pitchFamily="34" charset="0"/>
              <a:buChar char="•"/>
            </a:pPr>
            <a:r>
              <a:rPr lang="en-US" sz="2000" dirty="0" smtClean="0"/>
              <a:t>Questions/Concerns</a:t>
            </a:r>
          </a:p>
          <a:p>
            <a:pPr marL="285750" indent="-285750">
              <a:buFont typeface="Arial" panose="020B0604020202020204" pitchFamily="34" charset="0"/>
              <a:buChar char="•"/>
            </a:pPr>
            <a:r>
              <a:rPr lang="en-US" sz="2000" dirty="0" smtClean="0"/>
              <a:t>Next steps</a:t>
            </a:r>
          </a:p>
        </p:txBody>
      </p:sp>
    </p:spTree>
    <p:extLst>
      <p:ext uri="{BB962C8B-B14F-4D97-AF65-F5344CB8AC3E}">
        <p14:creationId xmlns:p14="http://schemas.microsoft.com/office/powerpoint/2010/main" val="870296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087" y="2299962"/>
            <a:ext cx="4638675" cy="461281"/>
          </a:xfrm>
        </p:spPr>
        <p:txBody>
          <a:bodyPr>
            <a:normAutofit fontScale="90000"/>
          </a:bodyPr>
          <a:lstStyle/>
          <a:p>
            <a:r>
              <a:rPr lang="en-US" b="1" dirty="0" smtClean="0"/>
              <a:t>Updates</a:t>
            </a:r>
            <a:endParaRPr lang="en-US" b="1"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6000"/>
                    </a14:imgEffect>
                    <a14:imgEffect>
                      <a14:colorTemperature colorTemp="7771"/>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5562600" y="228600"/>
            <a:ext cx="6400800" cy="6400800"/>
          </a:xfrm>
          <a:prstGeom prst="rect">
            <a:avLst/>
          </a:prstGeom>
        </p:spPr>
      </p:pic>
      <p:sp>
        <p:nvSpPr>
          <p:cNvPr id="5" name="Rectangle 4"/>
          <p:cNvSpPr/>
          <p:nvPr/>
        </p:nvSpPr>
        <p:spPr>
          <a:xfrm rot="16200000">
            <a:off x="2339339" y="3406139"/>
            <a:ext cx="6400800" cy="4572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6087" y="3099473"/>
            <a:ext cx="4720207" cy="1646605"/>
          </a:xfrm>
          <a:prstGeom prst="rect">
            <a:avLst/>
          </a:prstGeom>
          <a:noFill/>
        </p:spPr>
        <p:txBody>
          <a:bodyPr wrap="square" rtlCol="0">
            <a:spAutoFit/>
          </a:bodyPr>
          <a:lstStyle/>
          <a:p>
            <a:pPr marL="285750" lvl="0" indent="-285750">
              <a:spcAft>
                <a:spcPts val="600"/>
              </a:spcAft>
              <a:buFont typeface="Arial" panose="020B0604020202020204" pitchFamily="34" charset="0"/>
              <a:buChar char="•"/>
            </a:pPr>
            <a:r>
              <a:rPr lang="en-US" dirty="0" smtClean="0">
                <a:solidFill>
                  <a:prstClr val="black"/>
                </a:solidFill>
              </a:rPr>
              <a:t>Resources Peer Group will be absorbed into other groups</a:t>
            </a:r>
          </a:p>
          <a:p>
            <a:pPr marL="285750" lvl="0" indent="-285750">
              <a:spcAft>
                <a:spcPts val="600"/>
              </a:spcAft>
              <a:buFont typeface="Arial" panose="020B0604020202020204" pitchFamily="34" charset="0"/>
              <a:buChar char="•"/>
            </a:pPr>
            <a:r>
              <a:rPr lang="en-US" dirty="0" smtClean="0">
                <a:solidFill>
                  <a:prstClr val="black"/>
                </a:solidFill>
                <a:latin typeface="Calibri" panose="020F0502020204030204"/>
              </a:rPr>
              <a:t>We have a newsletter</a:t>
            </a:r>
            <a:r>
              <a:rPr kumimoji="0" lang="en-US" b="0" i="0" u="none" strike="noStrike" kern="1200" cap="none" spc="0" normalizeH="0" baseline="0" noProof="0" dirty="0" smtClean="0">
                <a:ln>
                  <a:noFill/>
                </a:ln>
                <a:solidFill>
                  <a:prstClr val="black"/>
                </a:solidFill>
                <a:effectLst/>
                <a:uLnTx/>
                <a:uFillTx/>
                <a:latin typeface="Calibri" panose="020F0502020204030204"/>
              </a:rPr>
              <a:t>! </a:t>
            </a:r>
          </a:p>
          <a:p>
            <a:pPr marL="285750" lvl="0" indent="-285750">
              <a:spcAft>
                <a:spcPts val="600"/>
              </a:spcAft>
              <a:buFont typeface="Arial" panose="020B0604020202020204" pitchFamily="34" charset="0"/>
              <a:buChar char="•"/>
            </a:pPr>
            <a:endParaRPr kumimoji="0" lang="en-US" sz="1400" b="0" i="0" u="none" strike="noStrike" kern="1200" cap="none" spc="0" normalizeH="0" baseline="0" noProof="0" dirty="0" smtClean="0">
              <a:ln>
                <a:noFill/>
              </a:ln>
              <a:solidFill>
                <a:srgbClr val="00B050"/>
              </a:solidFill>
              <a:effectLst/>
              <a:uLnTx/>
              <a:uFillTx/>
              <a:latin typeface="Calibri" panose="020F0502020204030204"/>
            </a:endParaRPr>
          </a:p>
          <a:p>
            <a:pPr marL="742950" lvl="1" indent="-285750">
              <a:spcAft>
                <a:spcPts val="600"/>
              </a:spcAft>
              <a:buFont typeface="Arial" panose="020B0604020202020204" pitchFamily="34" charset="0"/>
              <a:buChar char="•"/>
            </a:pPr>
            <a:endParaRPr kumimoji="0" lang="en-US"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406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07719" y="2290819"/>
            <a:ext cx="3425954" cy="5354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Draft 1 Planning</a:t>
            </a:r>
            <a:endParaRPr lang="en-US" sz="3600" b="1" dirty="0"/>
          </a:p>
        </p:txBody>
      </p:sp>
      <p:sp>
        <p:nvSpPr>
          <p:cNvPr id="3" name="TextBox 2"/>
          <p:cNvSpPr txBox="1"/>
          <p:nvPr/>
        </p:nvSpPr>
        <p:spPr>
          <a:xfrm>
            <a:off x="807719" y="2943996"/>
            <a:ext cx="32004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Quantifying </a:t>
            </a:r>
            <a:r>
              <a:rPr lang="en-US" dirty="0"/>
              <a:t>Projects</a:t>
            </a:r>
          </a:p>
          <a:p>
            <a:pPr marL="285750" indent="-285750">
              <a:buFont typeface="Arial" panose="020B0604020202020204" pitchFamily="34" charset="0"/>
              <a:buChar char="•"/>
            </a:pPr>
            <a:r>
              <a:rPr lang="en-US" dirty="0" smtClean="0"/>
              <a:t>Leveraging </a:t>
            </a:r>
            <a:r>
              <a:rPr lang="en-US" dirty="0"/>
              <a:t>Resources</a:t>
            </a:r>
          </a:p>
          <a:p>
            <a:pPr marL="285750" indent="-285750">
              <a:buFont typeface="Arial" panose="020B0604020202020204" pitchFamily="34" charset="0"/>
              <a:buChar char="•"/>
            </a:pPr>
            <a:r>
              <a:rPr lang="en-US" dirty="0" smtClean="0"/>
              <a:t>Solidifying Partnerships</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428"/>
          <a:stretch/>
        </p:blipFill>
        <p:spPr>
          <a:xfrm>
            <a:off x="4489704" y="228600"/>
            <a:ext cx="7473696" cy="6400800"/>
          </a:xfrm>
          <a:prstGeom prst="rect">
            <a:avLst/>
          </a:prstGeom>
        </p:spPr>
      </p:pic>
      <p:pic>
        <p:nvPicPr>
          <p:cNvPr id="5" name="Picture 4"/>
          <p:cNvPicPr>
            <a:picLocks noChangeAspect="1"/>
          </p:cNvPicPr>
          <p:nvPr/>
        </p:nvPicPr>
        <p:blipFill>
          <a:blip r:embed="rId4"/>
          <a:stretch>
            <a:fillRect/>
          </a:stretch>
        </p:blipFill>
        <p:spPr>
          <a:xfrm>
            <a:off x="4447028" y="228045"/>
            <a:ext cx="42676" cy="6401355"/>
          </a:xfrm>
          <a:prstGeom prst="rect">
            <a:avLst/>
          </a:prstGeom>
        </p:spPr>
      </p:pic>
    </p:spTree>
    <p:extLst>
      <p:ext uri="{BB962C8B-B14F-4D97-AF65-F5344CB8AC3E}">
        <p14:creationId xmlns:p14="http://schemas.microsoft.com/office/powerpoint/2010/main" val="2244197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25802" y="329184"/>
            <a:ext cx="4140394" cy="7003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noProof="0" dirty="0" smtClean="0">
                <a:solidFill>
                  <a:prstClr val="black"/>
                </a:solidFill>
                <a:latin typeface="Calibri Light" panose="020F0302020204030204"/>
              </a:rPr>
              <a:t>Prioritization Poll</a:t>
            </a:r>
            <a:endParaRPr kumimoji="0" lang="en-US" sz="4400" b="0" i="0" u="none" strike="noStrike" kern="1200" cap="none" spc="0" normalizeH="0" baseline="0" noProof="0" dirty="0" smtClean="0">
              <a:ln>
                <a:noFill/>
              </a:ln>
              <a:solidFill>
                <a:prstClr val="black"/>
              </a:solidFill>
              <a:effectLst/>
              <a:uLnTx/>
              <a:uFillTx/>
              <a:latin typeface="Calibri Light" panose="020F0302020204030204"/>
              <a:ea typeface="+mj-ea"/>
              <a:cs typeface="+mj-cs"/>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052486"/>
            <a:ext cx="11734799" cy="2564092"/>
          </a:xfrm>
          <a:prstGeom prst="rect">
            <a:avLst/>
          </a:prstGeom>
        </p:spPr>
      </p:pic>
      <p:sp>
        <p:nvSpPr>
          <p:cNvPr id="14" name="Rectangle 13"/>
          <p:cNvSpPr/>
          <p:nvPr/>
        </p:nvSpPr>
        <p:spPr>
          <a:xfrm>
            <a:off x="228600" y="4006767"/>
            <a:ext cx="11734800"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61998" y="1190164"/>
            <a:ext cx="4898137" cy="2862322"/>
          </a:xfrm>
          <a:prstGeom prst="rect">
            <a:avLst/>
          </a:prstGeom>
          <a:noFill/>
        </p:spPr>
        <p:txBody>
          <a:bodyPr wrap="square" rtlCol="0">
            <a:spAutoFit/>
          </a:bodyPr>
          <a:lstStyle/>
          <a:p>
            <a:pPr marL="342900" indent="-342900">
              <a:buAutoNum type="arabicPeriod"/>
            </a:pPr>
            <a:r>
              <a:rPr lang="en-US" dirty="0" smtClean="0"/>
              <a:t>What do you think is the best way to prioritize projects?</a:t>
            </a:r>
          </a:p>
          <a:p>
            <a:pPr marL="800100" lvl="1" indent="-342900">
              <a:buFont typeface="+mj-lt"/>
              <a:buAutoNum type="alphaLcPeriod"/>
            </a:pPr>
            <a:r>
              <a:rPr lang="en-US" dirty="0" smtClean="0"/>
              <a:t>Highest </a:t>
            </a:r>
            <a:r>
              <a:rPr lang="en-US" dirty="0"/>
              <a:t>load reduction</a:t>
            </a:r>
            <a:endParaRPr lang="en-US" sz="1200" dirty="0"/>
          </a:p>
          <a:p>
            <a:pPr marL="800100" lvl="1" indent="-342900">
              <a:buFont typeface="+mj-lt"/>
              <a:buAutoNum type="alphaLcPeriod"/>
            </a:pPr>
            <a:r>
              <a:rPr lang="en-US" dirty="0" smtClean="0"/>
              <a:t>Lowest </a:t>
            </a:r>
            <a:r>
              <a:rPr lang="en-US" dirty="0"/>
              <a:t>cost</a:t>
            </a:r>
            <a:endParaRPr lang="en-US" sz="1200" dirty="0"/>
          </a:p>
          <a:p>
            <a:pPr marL="800100" lvl="1" indent="-342900">
              <a:buFont typeface="+mj-lt"/>
              <a:buAutoNum type="alphaLcPeriod"/>
            </a:pPr>
            <a:r>
              <a:rPr lang="en-US" dirty="0"/>
              <a:t>Most public buy-in</a:t>
            </a:r>
            <a:endParaRPr lang="en-US" sz="1200" dirty="0"/>
          </a:p>
          <a:p>
            <a:pPr marL="800100" lvl="1" indent="-342900">
              <a:buFont typeface="+mj-lt"/>
              <a:buAutoNum type="alphaLcPeriod"/>
            </a:pPr>
            <a:r>
              <a:rPr lang="en-US" dirty="0"/>
              <a:t>Least amount of time it would take to finish</a:t>
            </a:r>
            <a:endParaRPr lang="en-US" sz="1200" dirty="0"/>
          </a:p>
          <a:p>
            <a:pPr marL="800100" lvl="1" indent="-342900">
              <a:buFont typeface="+mj-lt"/>
              <a:buAutoNum type="alphaLcPeriod"/>
            </a:pPr>
            <a:r>
              <a:rPr lang="en-US" dirty="0"/>
              <a:t>Most co-benefits</a:t>
            </a:r>
            <a:endParaRPr lang="en-US" sz="1200" dirty="0"/>
          </a:p>
          <a:p>
            <a:pPr marL="800100" lvl="1" indent="-342900">
              <a:buFont typeface="+mj-lt"/>
              <a:buAutoNum type="alphaLcPeriod"/>
            </a:pPr>
            <a:r>
              <a:rPr lang="en-US" dirty="0" smtClean="0"/>
              <a:t>Something else?</a:t>
            </a:r>
            <a:endParaRPr lang="en-US" sz="1200" dirty="0"/>
          </a:p>
          <a:p>
            <a:pPr lvl="1"/>
            <a:endParaRPr lang="en-US" dirty="0"/>
          </a:p>
        </p:txBody>
      </p:sp>
      <p:sp>
        <p:nvSpPr>
          <p:cNvPr id="8" name="TextBox 7"/>
          <p:cNvSpPr txBox="1"/>
          <p:nvPr/>
        </p:nvSpPr>
        <p:spPr>
          <a:xfrm>
            <a:off x="6476997" y="1190164"/>
            <a:ext cx="4898137" cy="1477328"/>
          </a:xfrm>
          <a:prstGeom prst="rect">
            <a:avLst/>
          </a:prstGeom>
          <a:noFill/>
        </p:spPr>
        <p:txBody>
          <a:bodyPr wrap="square" rtlCol="0">
            <a:spAutoFit/>
          </a:bodyPr>
          <a:lstStyle/>
          <a:p>
            <a:pPr marL="342900" indent="-342900">
              <a:buFont typeface="+mj-lt"/>
              <a:buAutoNum type="arabicPeriod" startAt="2"/>
            </a:pPr>
            <a:r>
              <a:rPr lang="en-US" dirty="0" smtClean="0"/>
              <a:t>Are </a:t>
            </a:r>
            <a:r>
              <a:rPr lang="en-US" dirty="0"/>
              <a:t>you interested in participating in the Implementation Peer </a:t>
            </a:r>
            <a:endParaRPr lang="en-US" dirty="0" smtClean="0"/>
          </a:p>
          <a:p>
            <a:pPr marL="800100" lvl="1" indent="-342900">
              <a:buFont typeface="+mj-lt"/>
              <a:buAutoNum type="alphaLcPeriod"/>
            </a:pPr>
            <a:r>
              <a:rPr lang="en-US" dirty="0" smtClean="0"/>
              <a:t>Yes</a:t>
            </a:r>
            <a:endParaRPr lang="en-US" sz="1200" dirty="0"/>
          </a:p>
          <a:p>
            <a:pPr marL="800100" lvl="1" indent="-342900">
              <a:buFont typeface="+mj-lt"/>
              <a:buAutoNum type="alphaLcPeriod"/>
            </a:pPr>
            <a:r>
              <a:rPr lang="en-US" dirty="0" smtClean="0"/>
              <a:t>No</a:t>
            </a:r>
            <a:endParaRPr lang="en-US" sz="1200" dirty="0"/>
          </a:p>
          <a:p>
            <a:pPr lvl="1"/>
            <a:endParaRPr lang="en-US" dirty="0"/>
          </a:p>
        </p:txBody>
      </p:sp>
    </p:spTree>
    <p:extLst>
      <p:ext uri="{BB962C8B-B14F-4D97-AF65-F5344CB8AC3E}">
        <p14:creationId xmlns:p14="http://schemas.microsoft.com/office/powerpoint/2010/main" val="563283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087230" y="2207158"/>
            <a:ext cx="2800351" cy="24370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t>What Questions or </a:t>
            </a:r>
          </a:p>
          <a:p>
            <a:r>
              <a:rPr lang="en-US" sz="3600" b="1" dirty="0" smtClean="0"/>
              <a:t>Concerns do you have?</a:t>
            </a:r>
            <a:endParaRPr lang="en-US" sz="36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851"/>
          <a:stretch/>
        </p:blipFill>
        <p:spPr>
          <a:xfrm>
            <a:off x="228600" y="228600"/>
            <a:ext cx="8458199" cy="6400800"/>
          </a:xfrm>
          <a:prstGeom prst="rect">
            <a:avLst/>
          </a:prstGeom>
        </p:spPr>
      </p:pic>
      <p:pic>
        <p:nvPicPr>
          <p:cNvPr id="5" name="Picture 4"/>
          <p:cNvPicPr>
            <a:picLocks noChangeAspect="1"/>
          </p:cNvPicPr>
          <p:nvPr/>
        </p:nvPicPr>
        <p:blipFill>
          <a:blip r:embed="rId4"/>
          <a:stretch>
            <a:fillRect/>
          </a:stretch>
        </p:blipFill>
        <p:spPr>
          <a:xfrm>
            <a:off x="8668262" y="221949"/>
            <a:ext cx="42676" cy="6407451"/>
          </a:xfrm>
          <a:prstGeom prst="rect">
            <a:avLst/>
          </a:prstGeom>
        </p:spPr>
      </p:pic>
    </p:spTree>
    <p:extLst>
      <p:ext uri="{BB962C8B-B14F-4D97-AF65-F5344CB8AC3E}">
        <p14:creationId xmlns:p14="http://schemas.microsoft.com/office/powerpoint/2010/main" val="2784954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6464" b="30506"/>
          <a:stretch/>
        </p:blipFill>
        <p:spPr>
          <a:xfrm>
            <a:off x="228600" y="3733014"/>
            <a:ext cx="11734800" cy="2907079"/>
          </a:xfrm>
          <a:prstGeom prst="rect">
            <a:avLst/>
          </a:prstGeom>
        </p:spPr>
      </p:pic>
      <p:sp>
        <p:nvSpPr>
          <p:cNvPr id="3" name="Title 1"/>
          <p:cNvSpPr txBox="1">
            <a:spLocks/>
          </p:cNvSpPr>
          <p:nvPr/>
        </p:nvSpPr>
        <p:spPr>
          <a:xfrm>
            <a:off x="4793334" y="301642"/>
            <a:ext cx="2605333" cy="5825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Next steps</a:t>
            </a:r>
            <a:endParaRPr kumimoji="0" lang="en-US" sz="4400" b="0" i="0" u="none" strike="noStrike" kern="1200" cap="none" spc="0" normalizeH="0" baseline="0" noProof="0" dirty="0" smtClean="0">
              <a:ln>
                <a:noFill/>
              </a:ln>
              <a:solidFill>
                <a:prstClr val="black"/>
              </a:solidFill>
              <a:effectLst/>
              <a:uLnTx/>
              <a:uFillTx/>
              <a:latin typeface="Calibri Light" panose="020F0302020204030204"/>
              <a:ea typeface="+mj-ea"/>
              <a:cs typeface="+mj-cs"/>
            </a:endParaRPr>
          </a:p>
        </p:txBody>
      </p:sp>
      <p:sp>
        <p:nvSpPr>
          <p:cNvPr id="4" name="Title 1"/>
          <p:cNvSpPr txBox="1">
            <a:spLocks/>
          </p:cNvSpPr>
          <p:nvPr/>
        </p:nvSpPr>
        <p:spPr>
          <a:xfrm>
            <a:off x="486168" y="1334415"/>
            <a:ext cx="3014120" cy="6342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Meetings</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TextBox 4"/>
          <p:cNvSpPr txBox="1"/>
          <p:nvPr/>
        </p:nvSpPr>
        <p:spPr>
          <a:xfrm>
            <a:off x="486169" y="1953378"/>
            <a:ext cx="5817812"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Next check-in meeting</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is </a:t>
            </a:r>
            <a:r>
              <a:rPr lang="en-US" b="1" u="sng" dirty="0" smtClean="0">
                <a:solidFill>
                  <a:prstClr val="black"/>
                </a:solidFill>
                <a:latin typeface="Calibri" panose="020F0502020204030204"/>
              </a:rPr>
              <a:t>Thursday, </a:t>
            </a:r>
            <a:r>
              <a:rPr kumimoji="0" lang="en-US" sz="1800" b="1" i="0" u="sng" strike="noStrike" kern="1200" cap="none" spc="0" normalizeH="0" noProof="0" dirty="0" smtClean="0">
                <a:ln>
                  <a:noFill/>
                </a:ln>
                <a:solidFill>
                  <a:prstClr val="black"/>
                </a:solidFill>
                <a:effectLst/>
                <a:uLnTx/>
                <a:uFillTx/>
                <a:latin typeface="Calibri" panose="020F0502020204030204"/>
              </a:rPr>
              <a:t>May 27</a:t>
            </a:r>
            <a:r>
              <a:rPr kumimoji="0" lang="en-US" sz="1800" b="1" i="0" u="sng" strike="noStrike" kern="1200" cap="none" spc="0" normalizeH="0" baseline="30000" noProof="0" dirty="0" smtClean="0">
                <a:ln>
                  <a:noFill/>
                </a:ln>
                <a:solidFill>
                  <a:prstClr val="black"/>
                </a:solidFill>
                <a:effectLst/>
                <a:uLnTx/>
                <a:uFillTx/>
                <a:latin typeface="Calibri" panose="020F0502020204030204"/>
              </a:rPr>
              <a:t>th</a:t>
            </a:r>
            <a:r>
              <a:rPr kumimoji="0" lang="en-US" sz="1800" b="1" i="0" u="sng" strike="noStrike" kern="1200" cap="none" spc="0" normalizeH="0" noProof="0" dirty="0" smtClean="0">
                <a:ln>
                  <a:noFill/>
                </a:ln>
                <a:solidFill>
                  <a:prstClr val="black"/>
                </a:solidFill>
                <a:effectLst/>
                <a:uLnTx/>
                <a:uFillTx/>
                <a:latin typeface="Calibri" panose="020F0502020204030204"/>
              </a:rPr>
              <a:t> at 9:30am</a:t>
            </a:r>
            <a:endParaRPr kumimoji="0" lang="en-US" sz="1800" b="1" i="0" u="sng" strike="noStrike" kern="1200" cap="none" spc="0" normalizeH="0" baseline="0" noProof="0" dirty="0" smtClean="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smtClean="0">
                <a:solidFill>
                  <a:prstClr val="black"/>
                </a:solidFill>
                <a:latin typeface="Calibri" panose="020F0502020204030204"/>
              </a:rPr>
              <a:t>Implementation Peer Group meeting </a:t>
            </a:r>
            <a:r>
              <a:rPr lang="en-US" b="1" u="sng" dirty="0" smtClean="0">
                <a:solidFill>
                  <a:prstClr val="black"/>
                </a:solidFill>
                <a:latin typeface="Calibri" panose="020F0502020204030204"/>
              </a:rPr>
              <a:t>Tuesday, May 25</a:t>
            </a:r>
            <a:r>
              <a:rPr lang="en-US" b="1" u="sng" baseline="30000" dirty="0" smtClean="0">
                <a:solidFill>
                  <a:prstClr val="black"/>
                </a:solidFill>
                <a:latin typeface="Calibri" panose="020F0502020204030204"/>
              </a:rPr>
              <a:t>th</a:t>
            </a:r>
            <a:r>
              <a:rPr lang="en-US" b="1" u="sng" dirty="0" smtClean="0">
                <a:solidFill>
                  <a:prstClr val="black"/>
                </a:solidFill>
                <a:latin typeface="Calibri" panose="020F0502020204030204"/>
              </a:rPr>
              <a:t> 1-3pm</a:t>
            </a:r>
            <a:endParaRPr kumimoji="0" lang="en-US" sz="1800" b="1" i="0" u="sng" strike="noStrike" kern="1200" cap="none" spc="0" normalizeH="0" baseline="0" noProof="0" dirty="0" smtClean="0">
              <a:ln>
                <a:noFill/>
              </a:ln>
              <a:solidFill>
                <a:prstClr val="black"/>
              </a:solidFill>
              <a:effectLst/>
              <a:uLnTx/>
              <a:uFillTx/>
              <a:latin typeface="Calibri" panose="020F0502020204030204"/>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Recruit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smtClean="0">
                <a:solidFill>
                  <a:prstClr val="black"/>
                </a:solidFill>
                <a:latin typeface="Calibri" panose="020F0502020204030204"/>
              </a:rPr>
              <a:t>Come prepared and ready for discussion</a:t>
            </a: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dirty="0" smtClean="0">
              <a:solidFill>
                <a:prstClr val="black"/>
              </a:solidFill>
              <a:latin typeface="Calibri" panose="020F0502020204030204"/>
            </a:endParaRPr>
          </a:p>
        </p:txBody>
      </p:sp>
      <p:sp>
        <p:nvSpPr>
          <p:cNvPr id="13" name="Rectangle 12"/>
          <p:cNvSpPr/>
          <p:nvPr/>
        </p:nvSpPr>
        <p:spPr>
          <a:xfrm>
            <a:off x="228600" y="3687294"/>
            <a:ext cx="11734800"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a:xfrm>
            <a:off x="6863379" y="1373399"/>
            <a:ext cx="3014120" cy="6342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Light" panose="020F0302020204030204"/>
                <a:ea typeface="+mj-ea"/>
                <a:cs typeface="+mj-cs"/>
              </a:rPr>
              <a:t>Planning</a:t>
            </a:r>
            <a:endPar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0" name="TextBox 9"/>
          <p:cNvSpPr txBox="1"/>
          <p:nvPr/>
        </p:nvSpPr>
        <p:spPr>
          <a:xfrm>
            <a:off x="6863379" y="1953378"/>
            <a:ext cx="4711849" cy="178510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smtClean="0">
                <a:solidFill>
                  <a:prstClr val="black"/>
                </a:solidFill>
                <a:latin typeface="Calibri" panose="020F0502020204030204"/>
              </a:rPr>
              <a:t>Strategize based on Draft 1 reductions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smtClean="0">
                <a:solidFill>
                  <a:prstClr val="black"/>
                </a:solidFill>
                <a:latin typeface="Calibri" panose="020F0502020204030204"/>
              </a:rPr>
              <a:t>Prioritization </a:t>
            </a:r>
            <a:r>
              <a:rPr lang="en-US" dirty="0" smtClean="0">
                <a:solidFill>
                  <a:prstClr val="black"/>
                </a:solidFill>
                <a:latin typeface="Calibri" panose="020F0502020204030204"/>
              </a:rPr>
              <a:t>strategies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smtClean="0">
                <a:solidFill>
                  <a:prstClr val="black"/>
                </a:solidFill>
                <a:latin typeface="Calibri" panose="020F0502020204030204"/>
              </a:rPr>
              <a:t>Public engagement </a:t>
            </a:r>
            <a:endParaRPr lang="en-US" dirty="0" smtClean="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Draft #2 due </a:t>
            </a:r>
            <a:r>
              <a:rPr kumimoji="0" lang="en-US" sz="1800" b="1" i="0" u="sng" strike="noStrike" kern="1200" cap="none" spc="0" normalizeH="0" baseline="0" noProof="0" dirty="0" smtClean="0">
                <a:ln>
                  <a:noFill/>
                </a:ln>
                <a:solidFill>
                  <a:prstClr val="black"/>
                </a:solidFill>
                <a:effectLst/>
                <a:uLnTx/>
                <a:uFillTx/>
                <a:latin typeface="Calibri" panose="020F0502020204030204"/>
                <a:ea typeface="+mn-ea"/>
                <a:cs typeface="+mn-cs"/>
              </a:rPr>
              <a:t>Thursday,</a:t>
            </a:r>
            <a:r>
              <a:rPr kumimoji="0" lang="en-US" sz="1800" b="1" i="0" u="sng" strike="noStrike" kern="1200" cap="none" spc="0" normalizeH="0" noProof="0" dirty="0" smtClean="0">
                <a:ln>
                  <a:noFill/>
                </a:ln>
                <a:solidFill>
                  <a:prstClr val="black"/>
                </a:solidFill>
                <a:effectLst/>
                <a:uLnTx/>
                <a:uFillTx/>
                <a:latin typeface="Calibri" panose="020F0502020204030204"/>
                <a:ea typeface="+mn-ea"/>
                <a:cs typeface="+mn-cs"/>
              </a:rPr>
              <a:t> June 24</a:t>
            </a:r>
            <a:r>
              <a:rPr kumimoji="0" lang="en-US" sz="1800" b="1" i="0" u="sng"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US" sz="1800" b="1" i="0" u="sng" strike="noStrike" kern="1200" cap="none" spc="0" normalizeH="0" noProof="0" dirty="0" smtClean="0">
                <a:ln>
                  <a:noFill/>
                </a:ln>
                <a:solidFill>
                  <a:prstClr val="black"/>
                </a:solidFill>
                <a:effectLst/>
                <a:uLnTx/>
                <a:uFillTx/>
                <a:latin typeface="Calibri" panose="020F0502020204030204"/>
                <a:ea typeface="+mn-ea"/>
                <a:cs typeface="+mn-cs"/>
              </a:rPr>
              <a:t> </a:t>
            </a:r>
            <a:endParaRPr kumimoji="0" lang="en-US" sz="1800" b="1" i="0" u="sng"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550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02660"/>
          </a:xfrm>
        </p:spPr>
        <p:txBody>
          <a:bodyPr>
            <a:normAutofit/>
          </a:bodyPr>
          <a:lstStyle/>
          <a:p>
            <a:r>
              <a:rPr lang="en-US" sz="2800" b="1" dirty="0" smtClean="0"/>
              <a:t>Eve Adrian </a:t>
            </a:r>
            <a:r>
              <a:rPr lang="en-US" sz="2800" dirty="0" smtClean="0"/>
              <a:t/>
            </a:r>
            <a:br>
              <a:rPr lang="en-US" sz="2800" dirty="0" smtClean="0"/>
            </a:br>
            <a:r>
              <a:rPr lang="en-US" sz="2800" dirty="0" smtClean="0"/>
              <a:t>Lycoming County Natural Resource Planner</a:t>
            </a:r>
            <a:br>
              <a:rPr lang="en-US" sz="2800" dirty="0" smtClean="0"/>
            </a:br>
            <a:r>
              <a:rPr lang="en-US" sz="2800" dirty="0" smtClean="0">
                <a:hlinkClick r:id="rId3"/>
              </a:rPr>
              <a:t>eadrian@lyco.org</a:t>
            </a:r>
            <a:r>
              <a:rPr lang="en-US" sz="2800" dirty="0" smtClean="0"/>
              <a:t/>
            </a:r>
            <a:br>
              <a:rPr lang="en-US" sz="2800" dirty="0" smtClean="0"/>
            </a:br>
            <a:r>
              <a:rPr lang="en-US" sz="2800" dirty="0" smtClean="0"/>
              <a:t>570-329-4761</a:t>
            </a:r>
            <a:br>
              <a:rPr lang="en-US" sz="2800" dirty="0" smtClean="0"/>
            </a:br>
            <a:r>
              <a:rPr lang="en-US" sz="2800" dirty="0"/>
              <a:t/>
            </a:r>
            <a:br>
              <a:rPr lang="en-US" sz="2800" dirty="0"/>
            </a:br>
            <a:r>
              <a:rPr lang="en-US" sz="2800" dirty="0" smtClean="0"/>
              <a:t>For more </a:t>
            </a:r>
            <a:r>
              <a:rPr lang="en-US" sz="2800" dirty="0"/>
              <a:t>information visit </a:t>
            </a:r>
            <a:r>
              <a:rPr lang="en-US" sz="2800" dirty="0">
                <a:hlinkClick r:id="rId4"/>
              </a:rPr>
              <a:t>https://</a:t>
            </a:r>
            <a:r>
              <a:rPr lang="en-US" sz="2800" dirty="0" smtClean="0">
                <a:hlinkClick r:id="rId4"/>
              </a:rPr>
              <a:t>www.lyco.org/CWAP</a:t>
            </a:r>
            <a:r>
              <a:rPr lang="en-US" sz="2800" dirty="0" smtClean="0"/>
              <a:t> </a:t>
            </a:r>
            <a:br>
              <a:rPr lang="en-US" sz="2800" dirty="0" smtClean="0"/>
            </a:br>
            <a:endParaRPr lang="en-US" sz="2800" dirty="0"/>
          </a:p>
        </p:txBody>
      </p:sp>
    </p:spTree>
    <p:extLst>
      <p:ext uri="{BB962C8B-B14F-4D97-AF65-F5344CB8AC3E}">
        <p14:creationId xmlns:p14="http://schemas.microsoft.com/office/powerpoint/2010/main" val="544467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7104</TotalTime>
  <Words>468</Words>
  <Application>Microsoft Office PowerPoint</Application>
  <PresentationFormat>Widescreen</PresentationFormat>
  <Paragraphs>71</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Welcome to Lycoming County’s Countywide Action Plan (CAP) Check-In Meeting</vt:lpstr>
      <vt:lpstr>Meeting goals:</vt:lpstr>
      <vt:lpstr>PowerPoint Presentation</vt:lpstr>
      <vt:lpstr>Updates</vt:lpstr>
      <vt:lpstr>PowerPoint Presentation</vt:lpstr>
      <vt:lpstr>PowerPoint Presentation</vt:lpstr>
      <vt:lpstr>PowerPoint Presentation</vt:lpstr>
      <vt:lpstr>PowerPoint Presentation</vt:lpstr>
      <vt:lpstr>Eve Adrian  Lycoming County Natural Resource Planner eadrian@lyco.org 570-329-4761  For more information visit https://www.lyco.org/CWAP  </vt:lpstr>
      <vt:lpstr>Photo credits</vt:lpstr>
    </vt:vector>
  </TitlesOfParts>
  <Company>County of Lycoming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Lycoming County’s Countywide Action Plan (CAP) Kickoff Meeting</dc:title>
  <dc:creator>pcuser</dc:creator>
  <cp:lastModifiedBy>pcuser</cp:lastModifiedBy>
  <cp:revision>132</cp:revision>
  <cp:lastPrinted>2021-03-24T16:38:31Z</cp:lastPrinted>
  <dcterms:created xsi:type="dcterms:W3CDTF">2021-01-11T23:24:54Z</dcterms:created>
  <dcterms:modified xsi:type="dcterms:W3CDTF">2021-04-28T16:30:16Z</dcterms:modified>
</cp:coreProperties>
</file>